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74" r:id="rId14"/>
    <p:sldId id="279" r:id="rId15"/>
    <p:sldId id="280" r:id="rId16"/>
    <p:sldId id="270" r:id="rId17"/>
    <p:sldId id="272" r:id="rId18"/>
    <p:sldId id="282" r:id="rId19"/>
    <p:sldId id="284" r:id="rId20"/>
    <p:sldId id="283" r:id="rId21"/>
    <p:sldId id="281" r:id="rId22"/>
    <p:sldId id="275" r:id="rId23"/>
    <p:sldId id="276" r:id="rId24"/>
    <p:sldId id="268" r:id="rId25"/>
  </p:sldIdLst>
  <p:sldSz cx="18288000" cy="10287000"/>
  <p:notesSz cx="6858000" cy="9144000"/>
  <p:embeddedFontLst>
    <p:embeddedFont>
      <p:font typeface="Alice" panose="02010600030101010101" charset="0"/>
      <p:regular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Lora" pitchFamily="2" charset="0"/>
      <p:regular r:id="rId31"/>
      <p:bold r:id="rId32"/>
      <p:italic r:id="rId33"/>
      <p:boldItalic r:id="rId34"/>
    </p:embeddedFont>
    <p:embeddedFont>
      <p:font typeface="Lora Bold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E9"/>
    <a:srgbClr val="CBDDD1"/>
    <a:srgbClr val="05F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25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video" Target="../media/media2.mp4"/><Relationship Id="rId16" Type="http://schemas.openxmlformats.org/officeDocument/2006/relationships/image" Target="../media/image13.png"/><Relationship Id="rId20" Type="http://schemas.openxmlformats.org/officeDocument/2006/relationships/image" Target="../media/image27.png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8.png"/><Relationship Id="rId3" Type="http://schemas.openxmlformats.org/officeDocument/2006/relationships/image" Target="../media/image2.svg"/><Relationship Id="rId21" Type="http://schemas.openxmlformats.org/officeDocument/2006/relationships/image" Target="../media/image31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33.svg"/><Relationship Id="rId10" Type="http://schemas.openxmlformats.org/officeDocument/2006/relationships/image" Target="../media/image9.png"/><Relationship Id="rId19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svg"/><Relationship Id="rId18" Type="http://schemas.openxmlformats.org/officeDocument/2006/relationships/image" Target="../media/image28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12" Type="http://schemas.openxmlformats.org/officeDocument/2006/relationships/image" Target="../media/image11.png"/><Relationship Id="rId17" Type="http://schemas.openxmlformats.org/officeDocument/2006/relationships/image" Target="../media/image41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8.svg"/><Relationship Id="rId5" Type="http://schemas.openxmlformats.org/officeDocument/2006/relationships/image" Target="../media/image35.svg"/><Relationship Id="rId15" Type="http://schemas.openxmlformats.org/officeDocument/2006/relationships/image" Target="../media/image40.svg"/><Relationship Id="rId10" Type="http://schemas.openxmlformats.org/officeDocument/2006/relationships/image" Target="../media/image9.png"/><Relationship Id="rId19" Type="http://schemas.openxmlformats.org/officeDocument/2006/relationships/image" Target="../media/image42.svg"/><Relationship Id="rId4" Type="http://schemas.openxmlformats.org/officeDocument/2006/relationships/image" Target="../media/image3.png"/><Relationship Id="rId9" Type="http://schemas.openxmlformats.org/officeDocument/2006/relationships/image" Target="../media/image37.sv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43.jpeg"/><Relationship Id="rId3" Type="http://schemas.openxmlformats.org/officeDocument/2006/relationships/image" Target="../media/image2.svg"/><Relationship Id="rId21" Type="http://schemas.openxmlformats.org/officeDocument/2006/relationships/image" Target="../media/image46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5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video" Target="../media/media3.mp4"/><Relationship Id="rId16" Type="http://schemas.openxmlformats.org/officeDocument/2006/relationships/image" Target="../media/image13.png"/><Relationship Id="rId20" Type="http://schemas.openxmlformats.org/officeDocument/2006/relationships/image" Target="../media/image44.png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svg"/><Relationship Id="rId18" Type="http://schemas.openxmlformats.org/officeDocument/2006/relationships/image" Target="../media/image30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12" Type="http://schemas.openxmlformats.org/officeDocument/2006/relationships/image" Target="../media/image11.png"/><Relationship Id="rId17" Type="http://schemas.openxmlformats.org/officeDocument/2006/relationships/image" Target="../media/image41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8.svg"/><Relationship Id="rId5" Type="http://schemas.openxmlformats.org/officeDocument/2006/relationships/image" Target="../media/image35.svg"/><Relationship Id="rId15" Type="http://schemas.openxmlformats.org/officeDocument/2006/relationships/image" Target="../media/image40.svg"/><Relationship Id="rId10" Type="http://schemas.openxmlformats.org/officeDocument/2006/relationships/image" Target="../media/image9.png"/><Relationship Id="rId19" Type="http://schemas.openxmlformats.org/officeDocument/2006/relationships/image" Target="../media/image49.svg"/><Relationship Id="rId4" Type="http://schemas.openxmlformats.org/officeDocument/2006/relationships/image" Target="../media/image3.png"/><Relationship Id="rId9" Type="http://schemas.openxmlformats.org/officeDocument/2006/relationships/image" Target="../media/image37.sv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50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51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53.jpg"/><Relationship Id="rId3" Type="http://schemas.openxmlformats.org/officeDocument/2006/relationships/image" Target="../media/image2.svg"/><Relationship Id="rId21" Type="http://schemas.openxmlformats.org/officeDocument/2006/relationships/image" Target="../media/image56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59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58.png"/><Relationship Id="rId10" Type="http://schemas.openxmlformats.org/officeDocument/2006/relationships/image" Target="../media/image9.png"/><Relationship Id="rId19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55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60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63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64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33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65.jpeg"/><Relationship Id="rId3" Type="http://schemas.openxmlformats.org/officeDocument/2006/relationships/image" Target="../media/image2.svg"/><Relationship Id="rId21" Type="http://schemas.openxmlformats.org/officeDocument/2006/relationships/image" Target="../media/image67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6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69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20" Type="http://schemas.openxmlformats.org/officeDocument/2006/relationships/image" Target="../media/image26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1647300" y="-2213734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95832" y="7637028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9" y="0"/>
                </a:lnTo>
                <a:lnTo>
                  <a:pt x="7852969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85172" y="-1328029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43177" y="6172200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66443" y="1662667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2857" y="7637028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2"/>
                </a:lnTo>
                <a:lnTo>
                  <a:pt x="0" y="2335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55772" y="8804819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87518" y="1035487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4" y="0"/>
                </a:lnTo>
                <a:lnTo>
                  <a:pt x="2880384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92216" y="2959347"/>
            <a:ext cx="12503569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altLang="zh-CN" sz="8000" b="0" i="0" dirty="0">
                <a:solidFill>
                  <a:srgbClr val="000000"/>
                </a:solidFill>
                <a:effectLst/>
                <a:latin typeface="Alice" panose="02010600030101010101" charset="0"/>
                <a:ea typeface="宋体" panose="02010600030101010101" pitchFamily="2" charset="-122"/>
              </a:rPr>
              <a:t>On the Film Adaptation of </a:t>
            </a:r>
            <a:r>
              <a:rPr lang="en-US" altLang="zh-CN" sz="8000" b="0" i="1" dirty="0">
                <a:solidFill>
                  <a:srgbClr val="000000"/>
                </a:solidFill>
                <a:effectLst/>
                <a:latin typeface="Alice" panose="02010600030101010101" charset="0"/>
                <a:ea typeface="宋体" panose="02010600030101010101" pitchFamily="2" charset="-122"/>
              </a:rPr>
              <a:t>Northanger Abbey</a:t>
            </a:r>
            <a:endParaRPr lang="en-US" sz="8000" spc="160" dirty="0">
              <a:solidFill>
                <a:srgbClr val="272727"/>
              </a:solidFill>
              <a:latin typeface="Alice" panose="0201060003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94744" y="6401973"/>
            <a:ext cx="849851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63" dirty="0">
                <a:solidFill>
                  <a:srgbClr val="272727"/>
                </a:solidFill>
                <a:latin typeface="Fira Sans"/>
                <a:ea typeface="Fira Sans"/>
              </a:rPr>
              <a:t>Presentation by : </a:t>
            </a:r>
            <a:r>
              <a:rPr lang="en-US" sz="4200" spc="63" dirty="0" err="1">
                <a:solidFill>
                  <a:srgbClr val="272727"/>
                </a:solidFill>
                <a:latin typeface="Fira Sans"/>
                <a:ea typeface="Fira Sans"/>
              </a:rPr>
              <a:t>周咨成、王安瑞</a:t>
            </a:r>
            <a:endParaRPr lang="en-US" sz="4200" spc="63" dirty="0">
              <a:solidFill>
                <a:srgbClr val="272727"/>
              </a:solidFill>
              <a:latin typeface="Fira Sans"/>
              <a:ea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48537" y="1237349"/>
            <a:ext cx="13192768" cy="903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9"/>
              </a:lnSpc>
              <a:spcBef>
                <a:spcPct val="0"/>
              </a:spcBef>
            </a:pPr>
            <a:r>
              <a:rPr lang="en-US" sz="6699" u="none" strike="noStrike" spc="133">
                <a:solidFill>
                  <a:srgbClr val="272727"/>
                </a:solidFill>
                <a:latin typeface="Alice"/>
              </a:rPr>
              <a:t>MOVIE'S PORTRAYAL</a:t>
            </a:r>
          </a:p>
        </p:txBody>
      </p:sp>
      <p:pic>
        <p:nvPicPr>
          <p:cNvPr id="12" name="2">
            <a:hlinkClick r:id="" action="ppaction://media"/>
            <a:extLst>
              <a:ext uri="{FF2B5EF4-FFF2-40B4-BE49-F238E27FC236}">
                <a16:creationId xmlns:a16="http://schemas.microsoft.com/office/drawing/2014/main" id="{06E9E4B9-5DC5-7EEF-DB2D-61E5D97CA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277759" y="2140952"/>
            <a:ext cx="12806405" cy="7203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14779" y="2843530"/>
            <a:ext cx="10379008" cy="335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spc="95" dirty="0">
                <a:solidFill>
                  <a:srgbClr val="272727"/>
                </a:solidFill>
                <a:latin typeface="Lora Bold"/>
              </a:rPr>
              <a:t>Analysis of </a:t>
            </a:r>
          </a:p>
          <a:p>
            <a:pPr algn="ctr">
              <a:lnSpc>
                <a:spcPts val="8959"/>
              </a:lnSpc>
            </a:pPr>
            <a:r>
              <a:rPr lang="en-US" sz="6399" spc="95" dirty="0">
                <a:solidFill>
                  <a:srgbClr val="272727"/>
                </a:solidFill>
                <a:latin typeface="Lora Bold"/>
              </a:rPr>
              <a:t>the Divergent Themes </a:t>
            </a:r>
          </a:p>
          <a:p>
            <a:pPr algn="ctr">
              <a:lnSpc>
                <a:spcPts val="8959"/>
              </a:lnSpc>
            </a:pPr>
            <a:r>
              <a:rPr lang="en-US" sz="6399" spc="95" dirty="0">
                <a:solidFill>
                  <a:srgbClr val="272727"/>
                </a:solidFill>
                <a:latin typeface="Lora Bold"/>
              </a:rPr>
              <a:t>in Movie </a:t>
            </a:r>
            <a:r>
              <a:rPr lang="en-US" altLang="zh-CN" sz="6399" spc="95" dirty="0">
                <a:solidFill>
                  <a:srgbClr val="272727"/>
                </a:solidFill>
                <a:latin typeface="Lora Bold"/>
              </a:rPr>
              <a:t>and Novel</a:t>
            </a:r>
            <a:endParaRPr lang="en-US" sz="6399" spc="95" dirty="0">
              <a:solidFill>
                <a:srgbClr val="272727"/>
              </a:solidFill>
              <a:latin typeface="Lora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7685" y="2307597"/>
            <a:ext cx="2617802" cy="2617802"/>
          </a:xfrm>
          <a:custGeom>
            <a:avLst/>
            <a:gdLst/>
            <a:ahLst/>
            <a:cxnLst/>
            <a:rect l="l" t="t" r="r" b="b"/>
            <a:pathLst>
              <a:path w="2617802" h="2617802">
                <a:moveTo>
                  <a:pt x="0" y="0"/>
                </a:moveTo>
                <a:lnTo>
                  <a:pt x="2617802" y="0"/>
                </a:lnTo>
                <a:lnTo>
                  <a:pt x="2617802" y="2617802"/>
                </a:lnTo>
                <a:lnTo>
                  <a:pt x="0" y="26178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97264" y="2307597"/>
            <a:ext cx="2617802" cy="2617802"/>
          </a:xfrm>
          <a:custGeom>
            <a:avLst/>
            <a:gdLst/>
            <a:ahLst/>
            <a:cxnLst/>
            <a:rect l="l" t="t" r="r" b="b"/>
            <a:pathLst>
              <a:path w="2617802" h="2617802">
                <a:moveTo>
                  <a:pt x="0" y="0"/>
                </a:moveTo>
                <a:lnTo>
                  <a:pt x="2617801" y="0"/>
                </a:lnTo>
                <a:lnTo>
                  <a:pt x="2617801" y="2617802"/>
                </a:lnTo>
                <a:lnTo>
                  <a:pt x="0" y="26178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96842" y="2384914"/>
            <a:ext cx="2617802" cy="2617802"/>
          </a:xfrm>
          <a:custGeom>
            <a:avLst/>
            <a:gdLst/>
            <a:ahLst/>
            <a:cxnLst/>
            <a:rect l="l" t="t" r="r" b="b"/>
            <a:pathLst>
              <a:path w="2617802" h="2617802">
                <a:moveTo>
                  <a:pt x="0" y="0"/>
                </a:moveTo>
                <a:lnTo>
                  <a:pt x="2617802" y="0"/>
                </a:lnTo>
                <a:lnTo>
                  <a:pt x="2617802" y="2617802"/>
                </a:lnTo>
                <a:lnTo>
                  <a:pt x="0" y="261780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65707" y="5854326"/>
            <a:ext cx="3481759" cy="235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  <a:spcBef>
                <a:spcPct val="0"/>
              </a:spcBef>
            </a:pPr>
            <a:r>
              <a:rPr lang="en-US" sz="4464" spc="89">
                <a:solidFill>
                  <a:srgbClr val="000000"/>
                </a:solidFill>
                <a:latin typeface="Alice"/>
              </a:rPr>
              <a:t>What Does the Movie Convey?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65285" y="5854326"/>
            <a:ext cx="3481759" cy="235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  <a:spcBef>
                <a:spcPct val="0"/>
              </a:spcBef>
            </a:pPr>
            <a:r>
              <a:rPr lang="en-US" sz="4464" spc="89">
                <a:solidFill>
                  <a:srgbClr val="000000"/>
                </a:solidFill>
                <a:latin typeface="Alice"/>
              </a:rPr>
              <a:t>What Does the Novel Convey?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28532" y="6249614"/>
            <a:ext cx="4383305" cy="74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50"/>
              </a:lnSpc>
              <a:spcBef>
                <a:spcPct val="0"/>
              </a:spcBef>
            </a:pPr>
            <a:r>
              <a:rPr lang="en-US" sz="4464" u="none" strike="noStrike" spc="89" dirty="0">
                <a:solidFill>
                  <a:srgbClr val="000000"/>
                </a:solidFill>
                <a:latin typeface="Alic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0035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35099" y="2444924"/>
            <a:ext cx="2617802" cy="2617802"/>
          </a:xfrm>
          <a:custGeom>
            <a:avLst/>
            <a:gdLst/>
            <a:ahLst/>
            <a:cxnLst/>
            <a:rect l="l" t="t" r="r" b="b"/>
            <a:pathLst>
              <a:path w="2617802" h="2617802">
                <a:moveTo>
                  <a:pt x="0" y="0"/>
                </a:moveTo>
                <a:lnTo>
                  <a:pt x="2617802" y="0"/>
                </a:lnTo>
                <a:lnTo>
                  <a:pt x="2617802" y="2617801"/>
                </a:lnTo>
                <a:lnTo>
                  <a:pt x="0" y="26178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25412" y="6005700"/>
            <a:ext cx="11289231" cy="103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2"/>
              </a:lnSpc>
              <a:spcBef>
                <a:spcPct val="0"/>
              </a:spcBef>
            </a:pPr>
            <a:r>
              <a:rPr lang="en-US" sz="6001" spc="120" dirty="0">
                <a:solidFill>
                  <a:srgbClr val="000000"/>
                </a:solidFill>
                <a:latin typeface="Alice"/>
              </a:rPr>
              <a:t>What Does the Movie Convey?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62101" y="2740657"/>
            <a:ext cx="3857812" cy="5638340"/>
          </a:xfrm>
          <a:custGeom>
            <a:avLst/>
            <a:gdLst/>
            <a:ahLst/>
            <a:cxnLst/>
            <a:rect l="l" t="t" r="r" b="b"/>
            <a:pathLst>
              <a:path w="3857812" h="5638340">
                <a:moveTo>
                  <a:pt x="0" y="0"/>
                </a:moveTo>
                <a:lnTo>
                  <a:pt x="3857812" y="0"/>
                </a:lnTo>
                <a:lnTo>
                  <a:pt x="3857812" y="5638340"/>
                </a:lnTo>
                <a:lnTo>
                  <a:pt x="0" y="56383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60805" y="2503879"/>
            <a:ext cx="660188" cy="660188"/>
          </a:xfrm>
          <a:custGeom>
            <a:avLst/>
            <a:gdLst/>
            <a:ahLst/>
            <a:cxnLst/>
            <a:rect l="l" t="t" r="r" b="b"/>
            <a:pathLst>
              <a:path w="660188" h="660188">
                <a:moveTo>
                  <a:pt x="0" y="0"/>
                </a:moveTo>
                <a:lnTo>
                  <a:pt x="660189" y="0"/>
                </a:lnTo>
                <a:lnTo>
                  <a:pt x="660189" y="660188"/>
                </a:lnTo>
                <a:lnTo>
                  <a:pt x="0" y="66018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434982" y="2552902"/>
            <a:ext cx="10188988" cy="562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799" spc="75" dirty="0">
                <a:solidFill>
                  <a:srgbClr val="272727"/>
                </a:solidFill>
                <a:latin typeface="Alice"/>
              </a:rPr>
              <a:t>Gothic Elements &amp; Dreams and Imagination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267BB80-7585-EA70-591F-421E1811AEB3}"/>
              </a:ext>
            </a:extLst>
          </p:cNvPr>
          <p:cNvSpPr txBox="1"/>
          <p:nvPr/>
        </p:nvSpPr>
        <p:spPr>
          <a:xfrm>
            <a:off x="2116942" y="1717726"/>
            <a:ext cx="14054115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The Impact of Emotional Overindulgence in Arts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F97B67-E484-53E5-AC51-CF788B2971D7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/>
        </p:blipFill>
        <p:spPr>
          <a:xfrm>
            <a:off x="5590899" y="4065404"/>
            <a:ext cx="10320938" cy="58390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C38EE5-8F0A-11FD-C125-AF852065B90D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8" b="1192"/>
          <a:stretch/>
        </p:blipFill>
        <p:spPr>
          <a:xfrm>
            <a:off x="5590899" y="3180823"/>
            <a:ext cx="10320938" cy="53192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23767" y="904804"/>
            <a:ext cx="8840465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Essential Lessons from Reality</a:t>
            </a:r>
            <a:r>
              <a:rPr lang="en-US" sz="4799" b="1" u="none" strike="noStrike" spc="95" dirty="0">
                <a:solidFill>
                  <a:srgbClr val="272727"/>
                </a:solidFill>
                <a:latin typeface="Alice" panose="02010600030101010101" charset="0"/>
              </a:rPr>
              <a:t> </a:t>
            </a:r>
          </a:p>
        </p:txBody>
      </p:sp>
      <p:sp>
        <p:nvSpPr>
          <p:cNvPr id="11" name="Freeform 11"/>
          <p:cNvSpPr/>
          <p:nvPr/>
        </p:nvSpPr>
        <p:spPr>
          <a:xfrm>
            <a:off x="7340435" y="1829079"/>
            <a:ext cx="660188" cy="660188"/>
          </a:xfrm>
          <a:custGeom>
            <a:avLst/>
            <a:gdLst/>
            <a:ahLst/>
            <a:cxnLst/>
            <a:rect l="l" t="t" r="r" b="b"/>
            <a:pathLst>
              <a:path w="660188" h="660188">
                <a:moveTo>
                  <a:pt x="0" y="0"/>
                </a:moveTo>
                <a:lnTo>
                  <a:pt x="660189" y="0"/>
                </a:lnTo>
                <a:lnTo>
                  <a:pt x="660189" y="660189"/>
                </a:lnTo>
                <a:lnTo>
                  <a:pt x="0" y="6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271181" y="1863899"/>
            <a:ext cx="8139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799" spc="75" dirty="0">
                <a:solidFill>
                  <a:srgbClr val="272727"/>
                </a:solidFill>
                <a:latin typeface="Alice"/>
              </a:rPr>
              <a:t>More Direct and Explicit Expression</a:t>
            </a:r>
          </a:p>
        </p:txBody>
      </p:sp>
      <p:pic>
        <p:nvPicPr>
          <p:cNvPr id="14" name="视频 13">
            <a:hlinkClick r:id="" action="ppaction://media"/>
            <a:extLst>
              <a:ext uri="{FF2B5EF4-FFF2-40B4-BE49-F238E27FC236}">
                <a16:creationId xmlns:a16="http://schemas.microsoft.com/office/drawing/2014/main" id="{5BAB6107-A05C-6C6D-3B0F-269850930F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22"/>
          <a:srcRect t="6226" b="6481"/>
          <a:stretch/>
        </p:blipFill>
        <p:spPr>
          <a:xfrm>
            <a:off x="2451401" y="2565062"/>
            <a:ext cx="13166725" cy="7183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1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35099" y="2444924"/>
            <a:ext cx="2617802" cy="2617802"/>
          </a:xfrm>
          <a:custGeom>
            <a:avLst/>
            <a:gdLst/>
            <a:ahLst/>
            <a:cxnLst/>
            <a:rect l="l" t="t" r="r" b="b"/>
            <a:pathLst>
              <a:path w="2617802" h="2617802">
                <a:moveTo>
                  <a:pt x="0" y="0"/>
                </a:moveTo>
                <a:lnTo>
                  <a:pt x="2617802" y="0"/>
                </a:lnTo>
                <a:lnTo>
                  <a:pt x="2617802" y="2617801"/>
                </a:lnTo>
                <a:lnTo>
                  <a:pt x="0" y="26178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32837" y="6005700"/>
            <a:ext cx="1202232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120" dirty="0">
                <a:solidFill>
                  <a:srgbClr val="000000"/>
                </a:solidFill>
                <a:latin typeface="Alice"/>
              </a:rPr>
              <a:t>What Does the Novel Convey?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39566" y="1717726"/>
            <a:ext cx="1399103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Critique of Marriage Based on Wealth and Status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CEC02F-88D9-3BD0-4085-6597AB6E95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56385"/>
          <a:stretch/>
        </p:blipFill>
        <p:spPr>
          <a:xfrm>
            <a:off x="866742" y="2462704"/>
            <a:ext cx="8137541" cy="27010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19CCD4-53E0-5A16-AF18-803E81C98A1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16" y="2462704"/>
            <a:ext cx="7805261" cy="7256827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14F7FD96-6E78-4AE7-1951-F81963B17BDC}"/>
              </a:ext>
            </a:extLst>
          </p:cNvPr>
          <p:cNvSpPr txBox="1"/>
          <p:nvPr/>
        </p:nvSpPr>
        <p:spPr>
          <a:xfrm>
            <a:off x="2098440" y="6909376"/>
            <a:ext cx="44806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spc="72">
                <a:solidFill>
                  <a:srgbClr val="AA710C"/>
                </a:solidFill>
                <a:latin typeface="Alice"/>
              </a:rPr>
              <a:t>Is Mr. Allen wealthy?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9048054D-F2F1-A3A7-DD9E-CD4DC609DD48}"/>
              </a:ext>
            </a:extLst>
          </p:cNvPr>
          <p:cNvSpPr txBox="1"/>
          <p:nvPr/>
        </p:nvSpPr>
        <p:spPr>
          <a:xfrm>
            <a:off x="2098440" y="6463629"/>
            <a:ext cx="44806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spc="72">
                <a:solidFill>
                  <a:srgbClr val="AA710C"/>
                </a:solidFill>
                <a:latin typeface="Alice"/>
              </a:rPr>
              <a:t>Is Mr. Allen wealthy?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BE1F9A86-0E19-DA01-CB0C-D5EF223A206F}"/>
              </a:ext>
            </a:extLst>
          </p:cNvPr>
          <p:cNvSpPr txBox="1"/>
          <p:nvPr/>
        </p:nvSpPr>
        <p:spPr>
          <a:xfrm>
            <a:off x="2098440" y="5959607"/>
            <a:ext cx="44806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spc="72">
                <a:solidFill>
                  <a:srgbClr val="AA710C"/>
                </a:solidFill>
                <a:latin typeface="Alice"/>
              </a:rPr>
              <a:t>Is Mr. Allen wealthy?</a:t>
            </a: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BB72221A-CA33-06B2-4CC4-9DAF4283BF67}"/>
              </a:ext>
            </a:extLst>
          </p:cNvPr>
          <p:cNvSpPr/>
          <p:nvPr/>
        </p:nvSpPr>
        <p:spPr>
          <a:xfrm>
            <a:off x="1869284" y="7913061"/>
            <a:ext cx="1063026" cy="931477"/>
          </a:xfrm>
          <a:custGeom>
            <a:avLst/>
            <a:gdLst/>
            <a:ahLst/>
            <a:cxnLst/>
            <a:rect l="l" t="t" r="r" b="b"/>
            <a:pathLst>
              <a:path w="1063026" h="931477">
                <a:moveTo>
                  <a:pt x="0" y="0"/>
                </a:moveTo>
                <a:lnTo>
                  <a:pt x="1063026" y="0"/>
                </a:lnTo>
                <a:lnTo>
                  <a:pt x="1063026" y="931477"/>
                </a:lnTo>
                <a:lnTo>
                  <a:pt x="0" y="93147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928C0C6A-0986-2C5A-86D9-7F0984F46CE4}"/>
              </a:ext>
            </a:extLst>
          </p:cNvPr>
          <p:cNvSpPr/>
          <p:nvPr/>
        </p:nvSpPr>
        <p:spPr>
          <a:xfrm>
            <a:off x="3428914" y="7913061"/>
            <a:ext cx="1063026" cy="931477"/>
          </a:xfrm>
          <a:custGeom>
            <a:avLst/>
            <a:gdLst/>
            <a:ahLst/>
            <a:cxnLst/>
            <a:rect l="l" t="t" r="r" b="b"/>
            <a:pathLst>
              <a:path w="1063026" h="931477">
                <a:moveTo>
                  <a:pt x="0" y="0"/>
                </a:moveTo>
                <a:lnTo>
                  <a:pt x="1063026" y="0"/>
                </a:lnTo>
                <a:lnTo>
                  <a:pt x="1063026" y="931477"/>
                </a:lnTo>
                <a:lnTo>
                  <a:pt x="0" y="93147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4B9A6620-F685-BB88-9D85-3E13DA555702}"/>
              </a:ext>
            </a:extLst>
          </p:cNvPr>
          <p:cNvSpPr/>
          <p:nvPr/>
        </p:nvSpPr>
        <p:spPr>
          <a:xfrm>
            <a:off x="5037632" y="7918064"/>
            <a:ext cx="1063026" cy="931477"/>
          </a:xfrm>
          <a:custGeom>
            <a:avLst/>
            <a:gdLst/>
            <a:ahLst/>
            <a:cxnLst/>
            <a:rect l="l" t="t" r="r" b="b"/>
            <a:pathLst>
              <a:path w="1063026" h="931477">
                <a:moveTo>
                  <a:pt x="0" y="0"/>
                </a:moveTo>
                <a:lnTo>
                  <a:pt x="1063026" y="0"/>
                </a:lnTo>
                <a:lnTo>
                  <a:pt x="1063026" y="931477"/>
                </a:lnTo>
                <a:lnTo>
                  <a:pt x="0" y="93147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86000" y="1627753"/>
            <a:ext cx="1399103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Critique of Marriage Based on Wealth and Status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2D26586-7CA3-F188-F964-C099F4AA96B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44674"/>
          <a:stretch/>
        </p:blipFill>
        <p:spPr>
          <a:xfrm>
            <a:off x="1143000" y="3727614"/>
            <a:ext cx="2922388" cy="28317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F5CEBEC-E98B-393A-7C18-AD25883664A3}"/>
              </a:ext>
            </a:extLst>
          </p:cNvPr>
          <p:cNvSpPr txBox="1"/>
          <p:nvPr/>
        </p:nvSpPr>
        <p:spPr>
          <a:xfrm>
            <a:off x="1143000" y="6865731"/>
            <a:ext cx="2922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63" dirty="0">
                <a:solidFill>
                  <a:srgbClr val="272727"/>
                </a:solidFill>
                <a:latin typeface="Alice"/>
              </a:rPr>
              <a:t>John Thorpe</a:t>
            </a:r>
            <a:endParaRPr lang="zh-CN" altLang="en-US" sz="3600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297A3C0C-8C8C-54A2-9184-5FFF802DD2AB}"/>
              </a:ext>
            </a:extLst>
          </p:cNvPr>
          <p:cNvSpPr/>
          <p:nvPr/>
        </p:nvSpPr>
        <p:spPr>
          <a:xfrm>
            <a:off x="4419600" y="3086100"/>
            <a:ext cx="2667000" cy="1752600"/>
          </a:xfrm>
          <a:custGeom>
            <a:avLst/>
            <a:gdLst/>
            <a:ahLst/>
            <a:cxnLst/>
            <a:rect l="l" t="t" r="r" b="b"/>
            <a:pathLst>
              <a:path w="2197522" h="1637154">
                <a:moveTo>
                  <a:pt x="0" y="0"/>
                </a:moveTo>
                <a:lnTo>
                  <a:pt x="2197522" y="0"/>
                </a:lnTo>
                <a:lnTo>
                  <a:pt x="2197522" y="1637154"/>
                </a:lnTo>
                <a:lnTo>
                  <a:pt x="0" y="163715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 altLang="zh-CN" sz="3200" spc="63" dirty="0">
              <a:solidFill>
                <a:srgbClr val="272727"/>
              </a:solidFill>
              <a:latin typeface="Alice"/>
            </a:endParaRPr>
          </a:p>
          <a:p>
            <a:pPr algn="ctr"/>
            <a:r>
              <a:rPr lang="en-US" altLang="zh-CN" sz="3200" spc="63" dirty="0">
                <a:solidFill>
                  <a:srgbClr val="272727"/>
                </a:solidFill>
                <a:latin typeface="Alice"/>
              </a:rPr>
              <a:t>Wealthy!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2DE947-50E9-AC1C-AB96-FDA6B0DE1DC3}"/>
              </a:ext>
            </a:extLst>
          </p:cNvPr>
          <p:cNvSpPr txBox="1"/>
          <p:nvPr/>
        </p:nvSpPr>
        <p:spPr>
          <a:xfrm>
            <a:off x="12833345" y="6863302"/>
            <a:ext cx="327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63" dirty="0">
                <a:solidFill>
                  <a:srgbClr val="272727"/>
                </a:solidFill>
                <a:latin typeface="Alice"/>
              </a:rPr>
              <a:t>General</a:t>
            </a:r>
            <a:r>
              <a:rPr lang="en-US" altLang="zh-CN" sz="1800" spc="63" dirty="0">
                <a:solidFill>
                  <a:srgbClr val="272727"/>
                </a:solidFill>
                <a:latin typeface="Alice"/>
              </a:rPr>
              <a:t> </a:t>
            </a:r>
            <a:r>
              <a:rPr lang="en-US" altLang="zh-CN" sz="3600" spc="63" dirty="0">
                <a:solidFill>
                  <a:srgbClr val="272727"/>
                </a:solidFill>
                <a:latin typeface="Alice"/>
              </a:rPr>
              <a:t>Tilney</a:t>
            </a:r>
            <a:endParaRPr lang="zh-CN" altLang="en-US" sz="3600" spc="63" dirty="0">
              <a:solidFill>
                <a:srgbClr val="272727"/>
              </a:solidFill>
              <a:latin typeface="Alice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55114A6-B92D-D312-C976-66FA9E6BAB0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301" y="3727614"/>
            <a:ext cx="2831771" cy="2831771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78CC4181-F546-58C2-ECE7-A050BDB60FCB}"/>
              </a:ext>
            </a:extLst>
          </p:cNvPr>
          <p:cNvSpPr/>
          <p:nvPr/>
        </p:nvSpPr>
        <p:spPr>
          <a:xfrm>
            <a:off x="9947053" y="2933700"/>
            <a:ext cx="2886292" cy="1905000"/>
          </a:xfrm>
          <a:custGeom>
            <a:avLst/>
            <a:gdLst/>
            <a:ahLst/>
            <a:cxnLst/>
            <a:rect l="l" t="t" r="r" b="b"/>
            <a:pathLst>
              <a:path w="2474927" h="1826946">
                <a:moveTo>
                  <a:pt x="0" y="0"/>
                </a:moveTo>
                <a:lnTo>
                  <a:pt x="2474927" y="0"/>
                </a:lnTo>
                <a:lnTo>
                  <a:pt x="2474927" y="1826946"/>
                </a:lnTo>
                <a:lnTo>
                  <a:pt x="0" y="182694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altLang="zh-CN" sz="1800" spc="63" dirty="0">
              <a:solidFill>
                <a:srgbClr val="272727"/>
              </a:solidFill>
              <a:latin typeface="Alice"/>
            </a:endParaRPr>
          </a:p>
          <a:p>
            <a:endParaRPr lang="en-US" altLang="zh-CN" spc="63" dirty="0">
              <a:solidFill>
                <a:srgbClr val="272727"/>
              </a:solidFill>
              <a:latin typeface="Alice"/>
            </a:endParaRPr>
          </a:p>
          <a:p>
            <a:pPr algn="ctr"/>
            <a:r>
              <a:rPr lang="en-US" altLang="zh-CN" sz="3200" spc="63" dirty="0">
                <a:solidFill>
                  <a:srgbClr val="272727"/>
                </a:solidFill>
                <a:latin typeface="Alice"/>
              </a:rPr>
              <a:t>Lovely girl!</a:t>
            </a:r>
            <a:endParaRPr lang="zh-CN" altLang="en-US" sz="3200" dirty="0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9141BF87-A0F7-0006-A0EE-70BFB2862C41}"/>
              </a:ext>
            </a:extLst>
          </p:cNvPr>
          <p:cNvSpPr/>
          <p:nvPr/>
        </p:nvSpPr>
        <p:spPr>
          <a:xfrm rot="1380228">
            <a:off x="9485931" y="4769111"/>
            <a:ext cx="2033737" cy="2163781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7A323C47-5586-F3D9-6C49-488E95966B58}"/>
              </a:ext>
            </a:extLst>
          </p:cNvPr>
          <p:cNvSpPr/>
          <p:nvPr/>
        </p:nvSpPr>
        <p:spPr>
          <a:xfrm>
            <a:off x="9659850" y="7205253"/>
            <a:ext cx="3460697" cy="2168422"/>
          </a:xfrm>
          <a:custGeom>
            <a:avLst/>
            <a:gdLst/>
            <a:ahLst/>
            <a:cxnLst/>
            <a:rect l="l" t="t" r="r" b="b"/>
            <a:pathLst>
              <a:path w="2474927" h="1826946">
                <a:moveTo>
                  <a:pt x="0" y="0"/>
                </a:moveTo>
                <a:lnTo>
                  <a:pt x="2474927" y="0"/>
                </a:lnTo>
                <a:lnTo>
                  <a:pt x="2474927" y="1826946"/>
                </a:lnTo>
                <a:lnTo>
                  <a:pt x="0" y="182694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altLang="zh-CN" sz="3200" spc="63" dirty="0">
              <a:solidFill>
                <a:srgbClr val="272727"/>
              </a:solidFill>
              <a:latin typeface="Alice"/>
            </a:endParaRPr>
          </a:p>
          <a:p>
            <a:pPr algn="ctr"/>
            <a:r>
              <a:rPr lang="en-US" altLang="zh-CN" sz="3200" spc="63" dirty="0">
                <a:solidFill>
                  <a:srgbClr val="272727"/>
                </a:solidFill>
                <a:latin typeface="Alice"/>
              </a:rPr>
              <a:t>Get out of my house!</a:t>
            </a:r>
            <a:endParaRPr lang="zh-CN" altLang="en-US" sz="3200" spc="63" dirty="0">
              <a:solidFill>
                <a:srgbClr val="272727"/>
              </a:solidFill>
              <a:latin typeface="Alice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AF46F15E-52C9-FCDD-F07F-80DDFF040C18}"/>
              </a:ext>
            </a:extLst>
          </p:cNvPr>
          <p:cNvSpPr/>
          <p:nvPr/>
        </p:nvSpPr>
        <p:spPr>
          <a:xfrm>
            <a:off x="4226140" y="7205253"/>
            <a:ext cx="3053920" cy="1976848"/>
          </a:xfrm>
          <a:custGeom>
            <a:avLst/>
            <a:gdLst/>
            <a:ahLst/>
            <a:cxnLst/>
            <a:rect l="l" t="t" r="r" b="b"/>
            <a:pathLst>
              <a:path w="2197522" h="1637154">
                <a:moveTo>
                  <a:pt x="0" y="0"/>
                </a:moveTo>
                <a:lnTo>
                  <a:pt x="2197522" y="0"/>
                </a:lnTo>
                <a:lnTo>
                  <a:pt x="2197522" y="1637154"/>
                </a:lnTo>
                <a:lnTo>
                  <a:pt x="0" y="163715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 altLang="zh-CN" sz="3200" spc="63" dirty="0">
              <a:solidFill>
                <a:srgbClr val="272727"/>
              </a:solidFill>
              <a:latin typeface="Alice"/>
            </a:endParaRPr>
          </a:p>
          <a:p>
            <a:pPr algn="ctr"/>
            <a:r>
              <a:rPr lang="en-US" altLang="zh-CN" sz="3199" spc="63" dirty="0">
                <a:solidFill>
                  <a:srgbClr val="272727"/>
                </a:solidFill>
                <a:latin typeface="Alice"/>
              </a:rPr>
              <a:t>Actually poor!</a:t>
            </a:r>
          </a:p>
        </p:txBody>
      </p:sp>
    </p:spTree>
    <p:extLst>
      <p:ext uri="{BB962C8B-B14F-4D97-AF65-F5344CB8AC3E}">
        <p14:creationId xmlns:p14="http://schemas.microsoft.com/office/powerpoint/2010/main" val="350481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86000" y="1627753"/>
            <a:ext cx="1399103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Critique of Marriage Based on Wealth and Status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2DE947-50E9-AC1C-AB96-FDA6B0DE1DC3}"/>
              </a:ext>
            </a:extLst>
          </p:cNvPr>
          <p:cNvSpPr txBox="1"/>
          <p:nvPr/>
        </p:nvSpPr>
        <p:spPr>
          <a:xfrm>
            <a:off x="15911837" y="5744643"/>
            <a:ext cx="2237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63" dirty="0">
                <a:solidFill>
                  <a:srgbClr val="272727"/>
                </a:solidFill>
                <a:latin typeface="Alice"/>
              </a:rPr>
              <a:t>General Tilney</a:t>
            </a:r>
            <a:endParaRPr lang="zh-CN" altLang="en-US" sz="2000" spc="63" dirty="0">
              <a:solidFill>
                <a:srgbClr val="272727"/>
              </a:solidFill>
              <a:latin typeface="Alice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55114A6-B92D-D312-C976-66FA9E6BAB0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85"/>
          <a:stretch/>
        </p:blipFill>
        <p:spPr>
          <a:xfrm>
            <a:off x="15994283" y="3257873"/>
            <a:ext cx="1828800" cy="22798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8036A9-8DC7-DA23-E2FA-FBDFE51189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7" y="2352675"/>
            <a:ext cx="9153180" cy="44476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7FA3B9-0A89-0379-8301-34632CDA93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7" y="7274260"/>
            <a:ext cx="9258300" cy="27813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2C93F31-9049-7743-2CD0-2A37EDCA7965}"/>
              </a:ext>
            </a:extLst>
          </p:cNvPr>
          <p:cNvSpPr txBox="1"/>
          <p:nvPr/>
        </p:nvSpPr>
        <p:spPr>
          <a:xfrm>
            <a:off x="9887178" y="4012403"/>
            <a:ext cx="64958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lice" panose="02010600030101010101" charset="0"/>
              </a:rPr>
              <a:t>Dignity comes after a </a:t>
            </a:r>
          </a:p>
          <a:p>
            <a:r>
              <a:rPr lang="en-US" altLang="zh-CN" sz="3200" dirty="0">
                <a:latin typeface="Alice" panose="02010600030101010101" charset="0"/>
              </a:rPr>
              <a:t>     wealthy marriage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Alice" panose="02010600030101010101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Alice" panose="02010600030101010101" charset="0"/>
            </a:endParaRPr>
          </a:p>
          <a:p>
            <a:endParaRPr lang="en-US" altLang="zh-CN" sz="3200" dirty="0">
              <a:latin typeface="Alice" panose="02010600030101010101" charset="0"/>
            </a:endParaRPr>
          </a:p>
          <a:p>
            <a:endParaRPr lang="en-US" altLang="zh-CN" sz="3200" dirty="0">
              <a:latin typeface="Alice" panose="02010600030101010101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lice" panose="02010600030101010101" charset="0"/>
              </a:rPr>
              <a:t>Attitude towards daughter: </a:t>
            </a:r>
          </a:p>
          <a:p>
            <a:r>
              <a:rPr lang="en-US" altLang="zh-CN" sz="3200" dirty="0">
                <a:latin typeface="Alice" panose="02010600030101010101" charset="0"/>
              </a:rPr>
              <a:t>   “My servant” </a:t>
            </a:r>
            <a:r>
              <a:rPr lang="zh-CN" altLang="en-US" sz="3200" dirty="0">
                <a:latin typeface="Alice" panose="02010600030101010101" charset="0"/>
              </a:rPr>
              <a:t>→</a:t>
            </a:r>
            <a:r>
              <a:rPr lang="en-US" altLang="zh-CN" sz="3200" dirty="0">
                <a:latin typeface="Alice" panose="02010600030101010101" charset="0"/>
              </a:rPr>
              <a:t> “Your Ladyship”</a:t>
            </a:r>
          </a:p>
        </p:txBody>
      </p:sp>
    </p:spTree>
    <p:extLst>
      <p:ext uri="{BB962C8B-B14F-4D97-AF65-F5344CB8AC3E}">
        <p14:creationId xmlns:p14="http://schemas.microsoft.com/office/powerpoint/2010/main" val="366883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73701" y="1768144"/>
            <a:ext cx="8340597" cy="97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6"/>
              </a:lnSpc>
            </a:pPr>
            <a:r>
              <a:rPr lang="en-US" sz="8300" spc="166">
                <a:solidFill>
                  <a:srgbClr val="272727"/>
                </a:solidFill>
                <a:latin typeface="Alice"/>
              </a:rPr>
              <a:t>INTRODUCTION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51CC15-1EA9-3686-2F2E-80483DD2C57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" r="3059" b="5555"/>
          <a:stretch/>
        </p:blipFill>
        <p:spPr>
          <a:xfrm>
            <a:off x="3650520" y="3257873"/>
            <a:ext cx="4260029" cy="61722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AA9379-A705-EAD6-6B4F-86E6A6C59E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453" y="3213748"/>
            <a:ext cx="4388726" cy="62163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66852" y="809554"/>
            <a:ext cx="1115429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Satire of Men's Egotistical (</a:t>
            </a:r>
            <a:r>
              <a:rPr lang="en-US" sz="4799" b="1" spc="95" dirty="0" err="1">
                <a:solidFill>
                  <a:srgbClr val="272727"/>
                </a:solidFill>
                <a:latin typeface="Alice" panose="02010600030101010101" charset="0"/>
              </a:rPr>
              <a:t>自我主义的</a:t>
            </a: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) </a:t>
            </a:r>
          </a:p>
          <a:p>
            <a:pPr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Preference for Intellectual Inferiority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A541D1F-B4A6-E661-26C1-E4CA9BCB56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90" y="3003675"/>
            <a:ext cx="2759873" cy="48208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E08D3D0-EAE4-67CD-E27D-110E5334D435}"/>
              </a:ext>
            </a:extLst>
          </p:cNvPr>
          <p:cNvSpPr txBox="1"/>
          <p:nvPr/>
        </p:nvSpPr>
        <p:spPr>
          <a:xfrm>
            <a:off x="7040726" y="4491135"/>
            <a:ext cx="9342273" cy="195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040"/>
              </a:lnSpc>
              <a:buFont typeface="Wingdings" panose="05000000000000000000" pitchFamily="2" charset="2"/>
              <a:buChar char="l"/>
            </a:pPr>
            <a:r>
              <a:rPr lang="en-US" altLang="zh-CN" sz="3200" spc="84" dirty="0">
                <a:solidFill>
                  <a:srgbClr val="272727"/>
                </a:solidFill>
                <a:latin typeface="Alice"/>
              </a:rPr>
              <a:t>Is he compelling? -Yes!</a:t>
            </a:r>
          </a:p>
          <a:p>
            <a:pPr marL="457200" indent="-457200">
              <a:lnSpc>
                <a:spcPts val="5040"/>
              </a:lnSpc>
              <a:buFont typeface="Wingdings" panose="05000000000000000000" pitchFamily="2" charset="2"/>
              <a:buChar char="l"/>
            </a:pPr>
            <a:r>
              <a:rPr lang="en-US" altLang="zh-CN" sz="3200" spc="84" dirty="0">
                <a:solidFill>
                  <a:srgbClr val="272727"/>
                </a:solidFill>
                <a:latin typeface="Alice"/>
              </a:rPr>
              <a:t>Is he flawless? -No!</a:t>
            </a:r>
          </a:p>
          <a:p>
            <a:pPr marL="457200" indent="-457200">
              <a:lnSpc>
                <a:spcPts val="5040"/>
              </a:lnSpc>
              <a:buFont typeface="Wingdings" panose="05000000000000000000" pitchFamily="2" charset="2"/>
              <a:buChar char="l"/>
            </a:pPr>
            <a:r>
              <a:rPr lang="en-US" altLang="zh-CN" sz="3200" spc="84" dirty="0">
                <a:solidFill>
                  <a:srgbClr val="272727"/>
                </a:solidFill>
                <a:latin typeface="Alice"/>
              </a:rPr>
              <a:t>Actually serves as a sly（</a:t>
            </a:r>
            <a:r>
              <a:rPr lang="zh-CN" altLang="en-US" sz="3200" spc="84" dirty="0">
                <a:solidFill>
                  <a:srgbClr val="272727"/>
                </a:solidFill>
                <a:latin typeface="Alice"/>
              </a:rPr>
              <a:t>狡猾的</a:t>
            </a:r>
            <a:r>
              <a:rPr lang="en-US" altLang="zh-CN" sz="3200" spc="84" dirty="0">
                <a:solidFill>
                  <a:srgbClr val="272727"/>
                </a:solidFill>
                <a:latin typeface="Alice"/>
              </a:rPr>
              <a:t>） satire.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EEEC2B-894A-78D8-067F-B36785A83464}"/>
              </a:ext>
            </a:extLst>
          </p:cNvPr>
          <p:cNvSpPr txBox="1"/>
          <p:nvPr/>
        </p:nvSpPr>
        <p:spPr>
          <a:xfrm>
            <a:off x="2513873" y="8036823"/>
            <a:ext cx="3102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63" dirty="0">
                <a:solidFill>
                  <a:srgbClr val="272727"/>
                </a:solidFill>
                <a:latin typeface="Alice"/>
              </a:rPr>
              <a:t>Henry Tilney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6120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66852" y="809554"/>
            <a:ext cx="1115429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Satire of Men's Egotistical (</a:t>
            </a:r>
            <a:r>
              <a:rPr lang="en-US" sz="4799" b="1" spc="95" dirty="0" err="1">
                <a:solidFill>
                  <a:srgbClr val="272727"/>
                </a:solidFill>
                <a:latin typeface="Alice" panose="02010600030101010101" charset="0"/>
              </a:rPr>
              <a:t>自我主义的</a:t>
            </a: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) </a:t>
            </a:r>
          </a:p>
          <a:p>
            <a:pPr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4799" b="1" spc="95" dirty="0">
                <a:solidFill>
                  <a:srgbClr val="272727"/>
                </a:solidFill>
                <a:latin typeface="Alice" panose="02010600030101010101" charset="0"/>
              </a:rPr>
              <a:t>Preference for Intellectual Inferiority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3064D3-4890-90FF-F02C-20DDF59AA7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6857698"/>
            <a:ext cx="8004826" cy="31626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D58EE11-B527-67DA-394C-ED52FD91868A}"/>
              </a:ext>
            </a:extLst>
          </p:cNvPr>
          <p:cNvSpPr txBox="1"/>
          <p:nvPr/>
        </p:nvSpPr>
        <p:spPr>
          <a:xfrm>
            <a:off x="1275883" y="2480228"/>
            <a:ext cx="704957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lice" panose="02010600030101010101" charset="0"/>
              </a:rPr>
              <a:t>Observation: </a:t>
            </a:r>
          </a:p>
          <a:p>
            <a:endParaRPr lang="en-US" altLang="zh-CN" sz="3200" dirty="0">
              <a:latin typeface="Alice" panose="02010600030101010101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b="1" dirty="0">
                <a:latin typeface="Alice" panose="02010600030101010101" charset="0"/>
              </a:rPr>
              <a:t>Societal preference </a:t>
            </a:r>
            <a:r>
              <a:rPr lang="en-US" altLang="zh-CN" sz="3200" dirty="0">
                <a:latin typeface="Alice" panose="02010600030101010101" charset="0"/>
              </a:rPr>
              <a:t>for beautiful women with </a:t>
            </a:r>
            <a:r>
              <a:rPr lang="en-US" altLang="zh-CN" sz="3200" b="1" dirty="0">
                <a:latin typeface="Alice" panose="02010600030101010101" charset="0"/>
              </a:rPr>
              <a:t>“stupid” minds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dirty="0">
              <a:latin typeface="Alice" panose="02010600030101010101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Alice" panose="02010600030101010101" charset="0"/>
              </a:rPr>
              <a:t>Henry Tilney: “too reasonable” and “too well informed” to desire only ignorance in woman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dirty="0">
              <a:latin typeface="Alice" panose="02010600030101010101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dirty="0">
              <a:latin typeface="Alice" panose="02010600030101010101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dirty="0">
              <a:latin typeface="Alice" panose="02010600030101010101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dirty="0">
              <a:latin typeface="Alice" panose="02010600030101010101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Alice" panose="02010600030101010101" charset="0"/>
              </a:rPr>
              <a:t>a sense of superiority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989C03-A926-A525-5205-AFE5BEB586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00" y="2040660"/>
            <a:ext cx="7946529" cy="4616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47472" y="6220634"/>
            <a:ext cx="13193056" cy="99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altLang="zh-CN" sz="6000" spc="120" dirty="0">
                <a:solidFill>
                  <a:srgbClr val="000000"/>
                </a:solidFill>
                <a:latin typeface="Alice"/>
              </a:rPr>
              <a:t>Summary</a:t>
            </a:r>
            <a:endParaRPr lang="en-US" sz="6000" spc="120" dirty="0">
              <a:solidFill>
                <a:srgbClr val="000000"/>
              </a:solidFill>
              <a:latin typeface="Alice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835099" y="2525698"/>
            <a:ext cx="2617802" cy="2617802"/>
          </a:xfrm>
          <a:custGeom>
            <a:avLst/>
            <a:gdLst/>
            <a:ahLst/>
            <a:cxnLst/>
            <a:rect l="l" t="t" r="r" b="b"/>
            <a:pathLst>
              <a:path w="2617802" h="2617802">
                <a:moveTo>
                  <a:pt x="0" y="0"/>
                </a:moveTo>
                <a:lnTo>
                  <a:pt x="2617802" y="0"/>
                </a:lnTo>
                <a:lnTo>
                  <a:pt x="2617802" y="2617802"/>
                </a:lnTo>
                <a:lnTo>
                  <a:pt x="0" y="26178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58068" y="2411496"/>
            <a:ext cx="9856576" cy="1466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spc="64" dirty="0">
                <a:solidFill>
                  <a:srgbClr val="000000"/>
                </a:solidFill>
                <a:latin typeface="Alice"/>
              </a:rPr>
              <a:t>More Direct and Visually Dramatic Approach</a:t>
            </a:r>
          </a:p>
          <a:p>
            <a:pPr algn="l">
              <a:lnSpc>
                <a:spcPts val="3840"/>
              </a:lnSpc>
            </a:pPr>
            <a:endParaRPr lang="en-US" sz="3200" spc="64" dirty="0">
              <a:solidFill>
                <a:srgbClr val="000000"/>
              </a:solidFill>
              <a:latin typeface="Alice"/>
            </a:endParaRP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spc="64" dirty="0">
                <a:solidFill>
                  <a:srgbClr val="000000"/>
                </a:solidFill>
                <a:latin typeface="Alice"/>
              </a:rPr>
              <a:t>Effectively Conveys the Major Themes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27588" y="5943668"/>
            <a:ext cx="11604029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spc="64" dirty="0">
                <a:solidFill>
                  <a:srgbClr val="000000"/>
                </a:solidFill>
                <a:latin typeface="Alice"/>
              </a:rPr>
              <a:t>D</a:t>
            </a:r>
            <a:r>
              <a:rPr lang="en-US" sz="3200" u="none" strike="noStrike" spc="64" dirty="0">
                <a:solidFill>
                  <a:srgbClr val="000000"/>
                </a:solidFill>
                <a:latin typeface="Alice"/>
              </a:rPr>
              <a:t>etailed Narrative and Exquisite Character Depictions</a:t>
            </a:r>
          </a:p>
          <a:p>
            <a:pPr algn="l">
              <a:lnSpc>
                <a:spcPts val="3840"/>
              </a:lnSpc>
            </a:pPr>
            <a:endParaRPr lang="en-US" sz="3200" u="none" strike="noStrike" spc="64" dirty="0">
              <a:solidFill>
                <a:srgbClr val="000000"/>
              </a:solidFill>
              <a:latin typeface="Alice"/>
            </a:endParaRP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u="none" strike="noStrike" spc="64" dirty="0">
                <a:solidFill>
                  <a:srgbClr val="000000"/>
                </a:solidFill>
                <a:latin typeface="Alice"/>
              </a:rPr>
              <a:t>Richer Exploration of Themes: Critiques of Social Norms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F63E5C-1F09-2A38-DE9F-57E09F0290F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" r="3059" b="5555"/>
          <a:stretch/>
        </p:blipFill>
        <p:spPr>
          <a:xfrm>
            <a:off x="2548343" y="5386549"/>
            <a:ext cx="2208904" cy="3200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AA69D6-3AB0-141B-8997-7FA7ABE26D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54" y="1858975"/>
            <a:ext cx="2147282" cy="3041476"/>
          </a:xfrm>
          <a:prstGeom prst="rect">
            <a:avLst/>
          </a:pr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C84C7D2F-5A0E-06D2-E2D8-E6D9CCC6B454}"/>
              </a:ext>
            </a:extLst>
          </p:cNvPr>
          <p:cNvSpPr/>
          <p:nvPr/>
        </p:nvSpPr>
        <p:spPr>
          <a:xfrm>
            <a:off x="1379226" y="4734084"/>
            <a:ext cx="15529548" cy="818831"/>
          </a:xfrm>
          <a:custGeom>
            <a:avLst/>
            <a:gdLst/>
            <a:ahLst/>
            <a:cxnLst/>
            <a:rect l="l" t="t" r="r" b="b"/>
            <a:pathLst>
              <a:path w="15529548" h="818831">
                <a:moveTo>
                  <a:pt x="0" y="0"/>
                </a:moveTo>
                <a:lnTo>
                  <a:pt x="15529548" y="0"/>
                </a:lnTo>
                <a:lnTo>
                  <a:pt x="15529548" y="818831"/>
                </a:lnTo>
                <a:lnTo>
                  <a:pt x="0" y="8188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1647300" y="-2213734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95832" y="7637028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9" y="0"/>
                </a:lnTo>
                <a:lnTo>
                  <a:pt x="7852969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85172" y="-1328029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43177" y="6172200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66443" y="1662667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2857" y="7637028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2"/>
                </a:lnTo>
                <a:lnTo>
                  <a:pt x="0" y="2335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55772" y="8804819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87518" y="1035487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4" y="0"/>
                </a:lnTo>
                <a:lnTo>
                  <a:pt x="2880384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51890" y="6172200"/>
            <a:ext cx="2584220" cy="1094769"/>
          </a:xfrm>
          <a:custGeom>
            <a:avLst/>
            <a:gdLst/>
            <a:ahLst/>
            <a:cxnLst/>
            <a:rect l="l" t="t" r="r" b="b"/>
            <a:pathLst>
              <a:path w="2584220" h="1094769">
                <a:moveTo>
                  <a:pt x="0" y="0"/>
                </a:moveTo>
                <a:lnTo>
                  <a:pt x="2584220" y="0"/>
                </a:lnTo>
                <a:lnTo>
                  <a:pt x="2584220" y="1094769"/>
                </a:lnTo>
                <a:lnTo>
                  <a:pt x="0" y="1094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92216" y="3986129"/>
            <a:ext cx="12503569" cy="130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0"/>
              </a:lnSpc>
            </a:pPr>
            <a:r>
              <a:rPr lang="en-US" sz="8000" u="none" strike="noStrike" spc="160">
                <a:solidFill>
                  <a:srgbClr val="272727"/>
                </a:solidFill>
                <a:latin typeface="Alice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796499" y="3503729"/>
            <a:ext cx="6874210" cy="5358441"/>
            <a:chOff x="0" y="0"/>
            <a:chExt cx="2301198" cy="1793782"/>
          </a:xfrm>
          <a:solidFill>
            <a:srgbClr val="CBDDD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301198" cy="1793782"/>
            </a:xfrm>
            <a:custGeom>
              <a:avLst/>
              <a:gdLst/>
              <a:ahLst/>
              <a:cxnLst/>
              <a:rect l="l" t="t" r="r" b="b"/>
              <a:pathLst>
                <a:path w="2301198" h="1793782">
                  <a:moveTo>
                    <a:pt x="16893" y="0"/>
                  </a:moveTo>
                  <a:lnTo>
                    <a:pt x="2284305" y="0"/>
                  </a:lnTo>
                  <a:cubicBezTo>
                    <a:pt x="2293635" y="0"/>
                    <a:pt x="2301198" y="7563"/>
                    <a:pt x="2301198" y="16893"/>
                  </a:cubicBezTo>
                  <a:lnTo>
                    <a:pt x="2301198" y="1776889"/>
                  </a:lnTo>
                  <a:cubicBezTo>
                    <a:pt x="2301198" y="1786219"/>
                    <a:pt x="2293635" y="1793782"/>
                    <a:pt x="2284305" y="1793782"/>
                  </a:cubicBezTo>
                  <a:lnTo>
                    <a:pt x="16893" y="1793782"/>
                  </a:lnTo>
                  <a:cubicBezTo>
                    <a:pt x="7563" y="1793782"/>
                    <a:pt x="0" y="1786219"/>
                    <a:pt x="0" y="1776889"/>
                  </a:cubicBezTo>
                  <a:lnTo>
                    <a:pt x="0" y="16893"/>
                  </a:lnTo>
                  <a:cubicBezTo>
                    <a:pt x="0" y="7563"/>
                    <a:pt x="7563" y="0"/>
                    <a:pt x="16893" y="0"/>
                  </a:cubicBez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01198" cy="170805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92470" y="1467114"/>
            <a:ext cx="8303060" cy="97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6"/>
              </a:lnSpc>
              <a:spcBef>
                <a:spcPct val="0"/>
              </a:spcBef>
            </a:pPr>
            <a:r>
              <a:rPr lang="en-US" sz="8300" u="none" strike="noStrike" spc="166" dirty="0">
                <a:solidFill>
                  <a:srgbClr val="272727"/>
                </a:solidFill>
                <a:latin typeface="Alice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56883" y="5000624"/>
            <a:ext cx="5383939" cy="1951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 algn="ctr">
              <a:lnSpc>
                <a:spcPts val="5217"/>
              </a:lnSpc>
              <a:spcBef>
                <a:spcPct val="0"/>
              </a:spcBef>
            </a:pPr>
            <a:r>
              <a:rPr lang="en-US" sz="4000" b="1" spc="55" dirty="0">
                <a:solidFill>
                  <a:srgbClr val="272727"/>
                </a:solidFill>
                <a:latin typeface="Alice" panose="02010600030101010101" charset="0"/>
              </a:rPr>
              <a:t>Analysis of the Divergent Themes in Movie </a:t>
            </a:r>
            <a:r>
              <a:rPr lang="en-US" altLang="zh-CN" sz="4000" b="1" spc="55" dirty="0">
                <a:solidFill>
                  <a:srgbClr val="272727"/>
                </a:solidFill>
                <a:latin typeface="Alice" panose="02010600030101010101" charset="0"/>
              </a:rPr>
              <a:t>and Novel</a:t>
            </a:r>
            <a:endParaRPr lang="en-US" sz="4000" b="1" spc="55" dirty="0">
              <a:solidFill>
                <a:srgbClr val="272727"/>
              </a:solidFill>
              <a:latin typeface="Alice" panose="02010600030101010101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539529" y="3503729"/>
            <a:ext cx="6998061" cy="5358441"/>
            <a:chOff x="0" y="0"/>
            <a:chExt cx="2342659" cy="1793782"/>
          </a:xfrm>
          <a:solidFill>
            <a:srgbClr val="CBDDD1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42659" cy="1793782"/>
            </a:xfrm>
            <a:custGeom>
              <a:avLst/>
              <a:gdLst/>
              <a:ahLst/>
              <a:cxnLst/>
              <a:rect l="l" t="t" r="r" b="b"/>
              <a:pathLst>
                <a:path w="2342659" h="179378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1777188"/>
                  </a:lnTo>
                  <a:cubicBezTo>
                    <a:pt x="2342659" y="1786353"/>
                    <a:pt x="2335229" y="1793782"/>
                    <a:pt x="2326064" y="1793782"/>
                  </a:cubicBezTo>
                  <a:lnTo>
                    <a:pt x="16594" y="1793782"/>
                  </a:lnTo>
                  <a:cubicBezTo>
                    <a:pt x="7430" y="1793782"/>
                    <a:pt x="0" y="1786353"/>
                    <a:pt x="0" y="177718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grpFill/>
          </p:spPr>
        </p:sp>
        <p:sp>
          <p:nvSpPr>
            <p:cNvPr id="17" name="TextBox 17"/>
            <p:cNvSpPr txBox="1"/>
            <p:nvPr/>
          </p:nvSpPr>
          <p:spPr>
            <a:xfrm>
              <a:off x="0" y="85725"/>
              <a:ext cx="2342659" cy="170805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84723" y="4937063"/>
            <a:ext cx="6307672" cy="263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  <a:spcBef>
                <a:spcPct val="0"/>
              </a:spcBef>
            </a:pPr>
            <a:r>
              <a:rPr lang="en-US" altLang="zh-CN" sz="4000" b="1" spc="55" dirty="0">
                <a:solidFill>
                  <a:srgbClr val="272727"/>
                </a:solidFill>
                <a:latin typeface="Alice" panose="02010600030101010101" charset="0"/>
              </a:rPr>
              <a:t>Catherine Morland in the Film Adaptation : </a:t>
            </a:r>
          </a:p>
          <a:p>
            <a:pPr algn="ctr">
              <a:lnSpc>
                <a:spcPts val="5217"/>
              </a:lnSpc>
              <a:spcBef>
                <a:spcPct val="0"/>
              </a:spcBef>
            </a:pPr>
            <a:r>
              <a:rPr lang="en-US" altLang="zh-CN" sz="4000" b="1" spc="55" dirty="0">
                <a:solidFill>
                  <a:srgbClr val="272727"/>
                </a:solidFill>
                <a:latin typeface="Alice" panose="02010600030101010101" charset="0"/>
              </a:rPr>
              <a:t>Conflict Between Fantasy and Reality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20274" y="3992453"/>
            <a:ext cx="2236570" cy="749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6076" spc="-498" dirty="0">
                <a:solidFill>
                  <a:srgbClr val="000000"/>
                </a:solidFill>
                <a:latin typeface="Alice" panose="02010600030101010101" charset="0"/>
              </a:rPr>
              <a:t>Part 1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EF70BD1F-1C23-E4F6-3440-CFE86D9D500E}"/>
              </a:ext>
            </a:extLst>
          </p:cNvPr>
          <p:cNvSpPr txBox="1"/>
          <p:nvPr/>
        </p:nvSpPr>
        <p:spPr>
          <a:xfrm>
            <a:off x="12330567" y="3992453"/>
            <a:ext cx="2236570" cy="749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6076" spc="-498" dirty="0">
                <a:solidFill>
                  <a:srgbClr val="000000"/>
                </a:solidFill>
                <a:latin typeface="Alice" panose="02010600030101010101" charset="0"/>
              </a:rPr>
              <a:t>Part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14779" y="2843530"/>
            <a:ext cx="10379008" cy="453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spc="95" dirty="0">
                <a:solidFill>
                  <a:srgbClr val="272727"/>
                </a:solidFill>
                <a:latin typeface="Lora Bold"/>
              </a:rPr>
              <a:t>Catherine Morland in the Film Adaptation : </a:t>
            </a:r>
          </a:p>
          <a:p>
            <a:pPr algn="ctr">
              <a:lnSpc>
                <a:spcPts val="8959"/>
              </a:lnSpc>
            </a:pPr>
            <a:r>
              <a:rPr lang="en-US" sz="6399" spc="95" dirty="0">
                <a:solidFill>
                  <a:srgbClr val="272727"/>
                </a:solidFill>
                <a:latin typeface="Lora Bold"/>
              </a:rPr>
              <a:t>Conflict Between Fantasy and Reality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12337" y="2101760"/>
            <a:ext cx="14663325" cy="97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06"/>
              </a:lnSpc>
              <a:spcBef>
                <a:spcPct val="0"/>
              </a:spcBef>
            </a:pPr>
            <a:r>
              <a:rPr lang="en-US" sz="8300" u="none" strike="noStrike" spc="166">
                <a:solidFill>
                  <a:srgbClr val="272727"/>
                </a:solidFill>
                <a:latin typeface="Alice"/>
              </a:rPr>
              <a:t>THE IMAGE OF CATHERINE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2280" y="3367567"/>
            <a:ext cx="14063441" cy="508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1" lvl="1" indent="-604520" algn="ctr">
              <a:lnSpc>
                <a:spcPts val="14000"/>
              </a:lnSpc>
              <a:buFont typeface="Arial"/>
              <a:buChar char="•"/>
            </a:pPr>
            <a:r>
              <a:rPr lang="en-US" sz="5600" spc="84">
                <a:solidFill>
                  <a:srgbClr val="272727"/>
                </a:solidFill>
                <a:latin typeface="Lora"/>
              </a:rPr>
              <a:t> Full of imagination</a:t>
            </a:r>
          </a:p>
          <a:p>
            <a:pPr marL="1209041" lvl="1" indent="-604520" algn="ctr">
              <a:lnSpc>
                <a:spcPts val="14000"/>
              </a:lnSpc>
              <a:buFont typeface="Arial"/>
              <a:buChar char="•"/>
            </a:pPr>
            <a:r>
              <a:rPr lang="en-US" sz="5600" spc="84">
                <a:solidFill>
                  <a:srgbClr val="272727"/>
                </a:solidFill>
                <a:latin typeface="Lora"/>
              </a:rPr>
              <a:t>Young and naive</a:t>
            </a:r>
          </a:p>
          <a:p>
            <a:pPr marL="1209041" lvl="1" indent="-604520" algn="ctr">
              <a:lnSpc>
                <a:spcPts val="14000"/>
              </a:lnSpc>
              <a:buFont typeface="Arial"/>
              <a:buChar char="•"/>
            </a:pPr>
            <a:r>
              <a:rPr lang="en-US" sz="5600" spc="84">
                <a:solidFill>
                  <a:srgbClr val="272727"/>
                </a:solidFill>
                <a:latin typeface="Lora"/>
              </a:rPr>
              <a:t>Obsessed with Gothic fiction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58324" y="3137478"/>
            <a:ext cx="13171353" cy="2336470"/>
          </a:xfrm>
          <a:custGeom>
            <a:avLst/>
            <a:gdLst/>
            <a:ahLst/>
            <a:cxnLst/>
            <a:rect l="l" t="t" r="r" b="b"/>
            <a:pathLst>
              <a:path w="13171353" h="2336470">
                <a:moveTo>
                  <a:pt x="0" y="0"/>
                </a:moveTo>
                <a:lnTo>
                  <a:pt x="13171352" y="0"/>
                </a:lnTo>
                <a:lnTo>
                  <a:pt x="13171352" y="2336470"/>
                </a:lnTo>
                <a:lnTo>
                  <a:pt x="0" y="23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25383" y="5473948"/>
            <a:ext cx="12237234" cy="1132879"/>
          </a:xfrm>
          <a:custGeom>
            <a:avLst/>
            <a:gdLst/>
            <a:ahLst/>
            <a:cxnLst/>
            <a:rect l="l" t="t" r="r" b="b"/>
            <a:pathLst>
              <a:path w="12237234" h="1132879">
                <a:moveTo>
                  <a:pt x="0" y="0"/>
                </a:moveTo>
                <a:lnTo>
                  <a:pt x="12237234" y="0"/>
                </a:lnTo>
                <a:lnTo>
                  <a:pt x="12237234" y="1132879"/>
                </a:lnTo>
                <a:lnTo>
                  <a:pt x="0" y="11328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58324" y="6511041"/>
            <a:ext cx="13171353" cy="2946328"/>
          </a:xfrm>
          <a:custGeom>
            <a:avLst/>
            <a:gdLst/>
            <a:ahLst/>
            <a:cxnLst/>
            <a:rect l="l" t="t" r="r" b="b"/>
            <a:pathLst>
              <a:path w="13171353" h="2946328">
                <a:moveTo>
                  <a:pt x="0" y="0"/>
                </a:moveTo>
                <a:lnTo>
                  <a:pt x="13171352" y="0"/>
                </a:lnTo>
                <a:lnTo>
                  <a:pt x="13171352" y="2946328"/>
                </a:lnTo>
                <a:lnTo>
                  <a:pt x="0" y="294632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12337" y="1917751"/>
            <a:ext cx="14663325" cy="97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06"/>
              </a:lnSpc>
              <a:spcBef>
                <a:spcPct val="0"/>
              </a:spcBef>
            </a:pPr>
            <a:r>
              <a:rPr lang="en-US" sz="8300" u="none" strike="noStrike" spc="166">
                <a:solidFill>
                  <a:srgbClr val="272727"/>
                </a:solidFill>
                <a:latin typeface="Alice"/>
              </a:rPr>
              <a:t>THE IMAGE OF CATHERINE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3716317"/>
            <a:ext cx="5102032" cy="5055650"/>
          </a:xfrm>
          <a:custGeom>
            <a:avLst/>
            <a:gdLst/>
            <a:ahLst/>
            <a:cxnLst/>
            <a:rect l="l" t="t" r="r" b="b"/>
            <a:pathLst>
              <a:path w="5102032" h="5055650">
                <a:moveTo>
                  <a:pt x="0" y="0"/>
                </a:moveTo>
                <a:lnTo>
                  <a:pt x="5102032" y="0"/>
                </a:lnTo>
                <a:lnTo>
                  <a:pt x="5102032" y="5055650"/>
                </a:lnTo>
                <a:lnTo>
                  <a:pt x="0" y="50556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22173" y="3716317"/>
            <a:ext cx="5102032" cy="5055650"/>
          </a:xfrm>
          <a:custGeom>
            <a:avLst/>
            <a:gdLst/>
            <a:ahLst/>
            <a:cxnLst/>
            <a:rect l="l" t="t" r="r" b="b"/>
            <a:pathLst>
              <a:path w="5102032" h="5055650">
                <a:moveTo>
                  <a:pt x="0" y="0"/>
                </a:moveTo>
                <a:lnTo>
                  <a:pt x="5102032" y="0"/>
                </a:lnTo>
                <a:lnTo>
                  <a:pt x="5102032" y="5055650"/>
                </a:lnTo>
                <a:lnTo>
                  <a:pt x="0" y="50556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51234" y="2920666"/>
            <a:ext cx="4378300" cy="6071617"/>
          </a:xfrm>
          <a:custGeom>
            <a:avLst/>
            <a:gdLst/>
            <a:ahLst/>
            <a:cxnLst/>
            <a:rect l="l" t="t" r="r" b="b"/>
            <a:pathLst>
              <a:path w="4378300" h="6071617">
                <a:moveTo>
                  <a:pt x="0" y="0"/>
                </a:moveTo>
                <a:lnTo>
                  <a:pt x="4378300" y="0"/>
                </a:lnTo>
                <a:lnTo>
                  <a:pt x="4378300" y="6071617"/>
                </a:lnTo>
                <a:lnTo>
                  <a:pt x="0" y="607161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47616" y="1613978"/>
            <a:ext cx="13192768" cy="15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</a:pPr>
            <a:r>
              <a:rPr lang="en-US" sz="5999" u="none" strike="noStrike" spc="119">
                <a:solidFill>
                  <a:srgbClr val="272727"/>
                </a:solidFill>
                <a:latin typeface="Alice"/>
              </a:rPr>
              <a:t>EVALUATIONS OF GOTHIC FICTION AT THE TIME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9046" y="5475825"/>
            <a:ext cx="4307513" cy="1470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2800" spc="42" dirty="0">
                <a:solidFill>
                  <a:srgbClr val="272727"/>
                </a:solidFill>
                <a:latin typeface="Fira Sans"/>
              </a:rPr>
              <a:t>The rational requirement of fiction is the dissemination of truth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415" y="4351377"/>
            <a:ext cx="3004759" cy="8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sz="3999" spc="79">
                <a:solidFill>
                  <a:srgbClr val="272727"/>
                </a:solidFill>
                <a:latin typeface="Alice"/>
              </a:rPr>
              <a:t>SAMUEL JOHNSON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53361" y="5479719"/>
            <a:ext cx="4039657" cy="147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2809" spc="42">
                <a:solidFill>
                  <a:srgbClr val="272727"/>
                </a:solidFill>
                <a:latin typeface="Fira Sans"/>
              </a:rPr>
              <a:t>Influence readers to explore the world and seek to understand 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55072" y="4351377"/>
            <a:ext cx="2636235" cy="8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272727"/>
                </a:solidFill>
                <a:latin typeface="Alice"/>
              </a:rPr>
              <a:t>JANE AUSTIN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02866" y="3257873"/>
            <a:ext cx="12649163" cy="4389448"/>
          </a:xfrm>
          <a:custGeom>
            <a:avLst/>
            <a:gdLst/>
            <a:ahLst/>
            <a:cxnLst/>
            <a:rect l="l" t="t" r="r" b="b"/>
            <a:pathLst>
              <a:path w="12649163" h="4389448">
                <a:moveTo>
                  <a:pt x="0" y="0"/>
                </a:moveTo>
                <a:lnTo>
                  <a:pt x="12649164" y="0"/>
                </a:lnTo>
                <a:lnTo>
                  <a:pt x="12649164" y="4389448"/>
                </a:lnTo>
                <a:lnTo>
                  <a:pt x="0" y="438944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80757" y="1494229"/>
            <a:ext cx="12633886" cy="903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9"/>
              </a:lnSpc>
              <a:spcBef>
                <a:spcPct val="0"/>
              </a:spcBef>
            </a:pPr>
            <a:r>
              <a:rPr lang="en-US" sz="6699" spc="133">
                <a:solidFill>
                  <a:srgbClr val="272727"/>
                </a:solidFill>
                <a:latin typeface="Alice"/>
              </a:rPr>
              <a:t>REFLECTION AND GROWTH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067844"/>
            <a:ext cx="3379088" cy="270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5"/>
              </a:lnSpc>
            </a:pPr>
            <a:r>
              <a:rPr lang="en-US" sz="3089" spc="46">
                <a:solidFill>
                  <a:srgbClr val="272727"/>
                </a:solidFill>
                <a:latin typeface="Fira Sans"/>
              </a:rPr>
              <a:t>illusion shattered</a:t>
            </a:r>
          </a:p>
          <a:p>
            <a:pPr algn="l">
              <a:lnSpc>
                <a:spcPts val="4325"/>
              </a:lnSpc>
            </a:pPr>
            <a:endParaRPr lang="en-US" sz="3089" spc="46">
              <a:solidFill>
                <a:srgbClr val="272727"/>
              </a:solidFill>
              <a:latin typeface="Fira Sans"/>
            </a:endParaRPr>
          </a:p>
          <a:p>
            <a:pPr algn="l">
              <a:lnSpc>
                <a:spcPts val="4325"/>
              </a:lnSpc>
            </a:pPr>
            <a:r>
              <a:rPr lang="en-US" sz="3089" spc="46">
                <a:solidFill>
                  <a:srgbClr val="272727"/>
                </a:solidFill>
                <a:latin typeface="Fira Sans"/>
              </a:rPr>
              <a:t>Catherine gained experience from it</a:t>
            </a:r>
          </a:p>
          <a:p>
            <a:pPr algn="l">
              <a:lnSpc>
                <a:spcPts val="4325"/>
              </a:lnSpc>
            </a:pPr>
            <a:endParaRPr lang="en-US" sz="3089" spc="46">
              <a:solidFill>
                <a:srgbClr val="272727"/>
              </a:solidFill>
              <a:latin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48537" y="1237349"/>
            <a:ext cx="13192768" cy="903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9"/>
              </a:lnSpc>
              <a:spcBef>
                <a:spcPct val="0"/>
              </a:spcBef>
            </a:pPr>
            <a:r>
              <a:rPr lang="en-US" sz="6699" u="none" strike="noStrike" spc="133">
                <a:solidFill>
                  <a:srgbClr val="272727"/>
                </a:solidFill>
                <a:latin typeface="Alice"/>
              </a:rPr>
              <a:t>MOVIE'S PORTRAYAL</a:t>
            </a:r>
          </a:p>
        </p:txBody>
      </p:sp>
      <p:pic>
        <p:nvPicPr>
          <p:cNvPr id="12" name="1">
            <a:hlinkClick r:id="" action="ppaction://media"/>
            <a:extLst>
              <a:ext uri="{FF2B5EF4-FFF2-40B4-BE49-F238E27FC236}">
                <a16:creationId xmlns:a16="http://schemas.microsoft.com/office/drawing/2014/main" id="{FDBF8047-C28E-2320-A009-850AEFD28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670021" y="2267913"/>
            <a:ext cx="12549799" cy="7059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370</Words>
  <Application>Microsoft Office PowerPoint</Application>
  <PresentationFormat>自定义</PresentationFormat>
  <Paragraphs>91</Paragraphs>
  <Slides>24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Lora Bold</vt:lpstr>
      <vt:lpstr>Calibri</vt:lpstr>
      <vt:lpstr>Arial</vt:lpstr>
      <vt:lpstr>Alice</vt:lpstr>
      <vt:lpstr>Wingdings</vt:lpstr>
      <vt:lpstr>Fira Sans</vt:lpstr>
      <vt:lpstr>Lora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Abstract Aesthetic Group Project Presentation</dc:title>
  <cp:lastModifiedBy>Richard Wang</cp:lastModifiedBy>
  <cp:revision>22</cp:revision>
  <dcterms:created xsi:type="dcterms:W3CDTF">2006-08-16T00:00:00Z</dcterms:created>
  <dcterms:modified xsi:type="dcterms:W3CDTF">2024-05-30T06:20:39Z</dcterms:modified>
  <dc:identifier>DAGGmEjgPUk</dc:identifier>
</cp:coreProperties>
</file>